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embeddedFontLst>
    <p:embeddedFont>
      <p:font typeface="Tahoma" pitchFamily="34" charset="0"/>
      <p:regular r:id="rId63"/>
      <p:bold r:id="rId64"/>
    </p:embeddedFont>
    <p:embeddedFont>
      <p:font typeface="Kaushan Script" charset="0"/>
      <p:regular r:id="rId65"/>
    </p:embeddedFont>
    <p:embeddedFont>
      <p:font typeface="Arial Narrow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>
                <a:solidFill>
                  <a:srgbClr val="CC33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Image Compression (Chapter 8) </a:t>
            </a:r>
            <a:r>
              <a:rPr lang="en-US">
                <a:solidFill>
                  <a:srgbClr val="3737FD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H.R. Pourreza</a:t>
            </a:r>
            <a:endParaRPr/>
          </a:p>
        </p:txBody>
      </p:sp>
      <p:sp>
        <p:nvSpPr>
          <p:cNvPr id="235" name="Google Shape;235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Department of Computer Engineering, CMU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6" name="Google Shape;23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 Narrow"/>
                <a:ea typeface="Arial Narrow"/>
                <a:cs typeface="Arial Narrow"/>
                <a:sym typeface="Arial Narrow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257" name="Google Shape;2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69" name="Google Shape;2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83" name="Google Shape;2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sp>
        <p:nvSpPr>
          <p:cNvPr id="704" name="Google Shape;70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Google Shape;705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2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78" name="Google Shape;78;p2"/>
            <p:cNvGrpSpPr/>
            <p:nvPr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baseline="-25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0" y="0"/>
                <a:ext cx="5760" cy="4320"/>
                <a:chOff x="0" y="0"/>
                <a:chExt cx="5760" cy="4320"/>
              </a:xfrm>
            </p:grpSpPr>
            <p:cxnSp>
              <p:nvCxnSpPr>
                <p:cNvPr id="81" name="Google Shape;81;p2"/>
                <p:cNvCxnSpPr/>
                <p:nvPr/>
              </p:nvCxnSpPr>
              <p:spPr>
                <a:xfrm>
                  <a:off x="0" y="19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82;p2"/>
                <p:cNvCxnSpPr/>
                <p:nvPr/>
              </p:nvCxnSpPr>
              <p:spPr>
                <a:xfrm>
                  <a:off x="0" y="38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0" y="57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0" y="76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0" y="96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0" y="115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0" y="134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0" y="153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0" y="172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" name="Google Shape;90;p2"/>
                <p:cNvCxnSpPr/>
                <p:nvPr/>
              </p:nvCxnSpPr>
              <p:spPr>
                <a:xfrm>
                  <a:off x="0" y="192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2"/>
                <p:cNvCxnSpPr/>
                <p:nvPr/>
              </p:nvCxnSpPr>
              <p:spPr>
                <a:xfrm>
                  <a:off x="0" y="211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92;p2"/>
                <p:cNvCxnSpPr/>
                <p:nvPr/>
              </p:nvCxnSpPr>
              <p:spPr>
                <a:xfrm>
                  <a:off x="0" y="230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93;p2"/>
                <p:cNvCxnSpPr/>
                <p:nvPr/>
              </p:nvCxnSpPr>
              <p:spPr>
                <a:xfrm>
                  <a:off x="0" y="249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94;p2"/>
                <p:cNvCxnSpPr/>
                <p:nvPr/>
              </p:nvCxnSpPr>
              <p:spPr>
                <a:xfrm>
                  <a:off x="0" y="268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0" y="288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" name="Google Shape;96;p2"/>
                <p:cNvCxnSpPr/>
                <p:nvPr/>
              </p:nvCxnSpPr>
              <p:spPr>
                <a:xfrm>
                  <a:off x="0" y="307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97;p2"/>
                <p:cNvCxnSpPr/>
                <p:nvPr/>
              </p:nvCxnSpPr>
              <p:spPr>
                <a:xfrm>
                  <a:off x="0" y="326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8" name="Google Shape;98;p2"/>
                <p:cNvCxnSpPr/>
                <p:nvPr/>
              </p:nvCxnSpPr>
              <p:spPr>
                <a:xfrm>
                  <a:off x="0" y="345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" name="Google Shape;99;p2"/>
                <p:cNvCxnSpPr/>
                <p:nvPr/>
              </p:nvCxnSpPr>
              <p:spPr>
                <a:xfrm>
                  <a:off x="0" y="364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100;p2"/>
                <p:cNvCxnSpPr/>
                <p:nvPr/>
              </p:nvCxnSpPr>
              <p:spPr>
                <a:xfrm>
                  <a:off x="0" y="384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101;p2"/>
                <p:cNvCxnSpPr/>
                <p:nvPr/>
              </p:nvCxnSpPr>
              <p:spPr>
                <a:xfrm>
                  <a:off x="0" y="403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2"/>
                <p:cNvCxnSpPr/>
                <p:nvPr/>
              </p:nvCxnSpPr>
              <p:spPr>
                <a:xfrm>
                  <a:off x="0" y="422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2"/>
                <p:cNvCxnSpPr/>
                <p:nvPr/>
              </p:nvCxnSpPr>
              <p:spPr>
                <a:xfrm>
                  <a:off x="1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" name="Google Shape;104;p2"/>
                <p:cNvCxnSpPr/>
                <p:nvPr/>
              </p:nvCxnSpPr>
              <p:spPr>
                <a:xfrm>
                  <a:off x="3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" name="Google Shape;105;p2"/>
                <p:cNvCxnSpPr/>
                <p:nvPr/>
              </p:nvCxnSpPr>
              <p:spPr>
                <a:xfrm>
                  <a:off x="5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106;p2"/>
                <p:cNvCxnSpPr/>
                <p:nvPr/>
              </p:nvCxnSpPr>
              <p:spPr>
                <a:xfrm>
                  <a:off x="7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2"/>
                <p:cNvCxnSpPr/>
                <p:nvPr/>
              </p:nvCxnSpPr>
              <p:spPr>
                <a:xfrm>
                  <a:off x="96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2"/>
                <p:cNvCxnSpPr/>
                <p:nvPr/>
              </p:nvCxnSpPr>
              <p:spPr>
                <a:xfrm>
                  <a:off x="115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109;p2"/>
                <p:cNvCxnSpPr/>
                <p:nvPr/>
              </p:nvCxnSpPr>
              <p:spPr>
                <a:xfrm>
                  <a:off x="134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153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2"/>
                <p:cNvCxnSpPr/>
                <p:nvPr/>
              </p:nvCxnSpPr>
              <p:spPr>
                <a:xfrm>
                  <a:off x="172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2"/>
                <p:cNvCxnSpPr/>
                <p:nvPr/>
              </p:nvCxnSpPr>
              <p:spPr>
                <a:xfrm>
                  <a:off x="192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211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114;p2"/>
                <p:cNvCxnSpPr/>
                <p:nvPr/>
              </p:nvCxnSpPr>
              <p:spPr>
                <a:xfrm>
                  <a:off x="230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115;p2"/>
                <p:cNvCxnSpPr/>
                <p:nvPr/>
              </p:nvCxnSpPr>
              <p:spPr>
                <a:xfrm>
                  <a:off x="249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116;p2"/>
                <p:cNvCxnSpPr/>
                <p:nvPr/>
              </p:nvCxnSpPr>
              <p:spPr>
                <a:xfrm>
                  <a:off x="268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117;p2"/>
                <p:cNvCxnSpPr/>
                <p:nvPr/>
              </p:nvCxnSpPr>
              <p:spPr>
                <a:xfrm>
                  <a:off x="288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8" name="Google Shape;118;p2"/>
                <p:cNvCxnSpPr/>
                <p:nvPr/>
              </p:nvCxnSpPr>
              <p:spPr>
                <a:xfrm>
                  <a:off x="307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9" name="Google Shape;119;p2"/>
                <p:cNvCxnSpPr/>
                <p:nvPr/>
              </p:nvCxnSpPr>
              <p:spPr>
                <a:xfrm>
                  <a:off x="326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0" name="Google Shape;120;p2"/>
                <p:cNvCxnSpPr/>
                <p:nvPr/>
              </p:nvCxnSpPr>
              <p:spPr>
                <a:xfrm>
                  <a:off x="345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" name="Google Shape;121;p2"/>
                <p:cNvCxnSpPr/>
                <p:nvPr/>
              </p:nvCxnSpPr>
              <p:spPr>
                <a:xfrm>
                  <a:off x="364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2"/>
                <p:cNvCxnSpPr/>
                <p:nvPr/>
              </p:nvCxnSpPr>
              <p:spPr>
                <a:xfrm>
                  <a:off x="384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2"/>
                <p:cNvCxnSpPr/>
                <p:nvPr/>
              </p:nvCxnSpPr>
              <p:spPr>
                <a:xfrm>
                  <a:off x="403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" name="Google Shape;124;p2"/>
                <p:cNvCxnSpPr/>
                <p:nvPr/>
              </p:nvCxnSpPr>
              <p:spPr>
                <a:xfrm>
                  <a:off x="422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5" name="Google Shape;125;p2"/>
                <p:cNvCxnSpPr/>
                <p:nvPr/>
              </p:nvCxnSpPr>
              <p:spPr>
                <a:xfrm>
                  <a:off x="441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6" name="Google Shape;126;p2"/>
                <p:cNvCxnSpPr/>
                <p:nvPr/>
              </p:nvCxnSpPr>
              <p:spPr>
                <a:xfrm>
                  <a:off x="460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7" name="Google Shape;127;p2"/>
                <p:cNvCxnSpPr/>
                <p:nvPr/>
              </p:nvCxnSpPr>
              <p:spPr>
                <a:xfrm>
                  <a:off x="480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2"/>
                <p:cNvCxnSpPr/>
                <p:nvPr/>
              </p:nvCxnSpPr>
              <p:spPr>
                <a:xfrm>
                  <a:off x="49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9" name="Google Shape;129;p2"/>
                <p:cNvCxnSpPr/>
                <p:nvPr/>
              </p:nvCxnSpPr>
              <p:spPr>
                <a:xfrm>
                  <a:off x="51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130;p2"/>
                <p:cNvCxnSpPr/>
                <p:nvPr/>
              </p:nvCxnSpPr>
              <p:spPr>
                <a:xfrm>
                  <a:off x="53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131;p2"/>
                <p:cNvCxnSpPr/>
                <p:nvPr/>
              </p:nvCxnSpPr>
              <p:spPr>
                <a:xfrm>
                  <a:off x="55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32" name="Google Shape;132;p2"/>
              <p:cNvCxnSpPr/>
              <p:nvPr/>
            </p:nvCxnSpPr>
            <p:spPr>
              <a:xfrm>
                <a:off x="5568" y="0"/>
                <a:ext cx="0" cy="148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" name="Google Shape;133;p2"/>
            <p:cNvGrpSpPr/>
            <p:nvPr/>
          </p:nvGrpSpPr>
          <p:grpSpPr>
            <a:xfrm>
              <a:off x="3" y="559"/>
              <a:ext cx="4192" cy="1796"/>
              <a:chOff x="3" y="559"/>
              <a:chExt cx="4192" cy="1796"/>
            </a:xfrm>
          </p:grpSpPr>
          <p:cxnSp>
            <p:nvCxnSpPr>
              <p:cNvPr id="134" name="Google Shape;134;p2"/>
              <p:cNvCxnSpPr/>
              <p:nvPr/>
            </p:nvCxnSpPr>
            <p:spPr>
              <a:xfrm>
                <a:off x="506" y="559"/>
                <a:ext cx="0" cy="17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2"/>
              <p:cNvCxnSpPr/>
              <p:nvPr/>
            </p:nvCxnSpPr>
            <p:spPr>
              <a:xfrm rot="10800000">
                <a:off x="3" y="1924"/>
                <a:ext cx="3211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2"/>
              <p:cNvCxnSpPr/>
              <p:nvPr/>
            </p:nvCxnSpPr>
            <p:spPr>
              <a:xfrm rot="10800000">
                <a:off x="384" y="938"/>
                <a:ext cx="3811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7" name="Google Shape;137;p2"/>
              <p:cNvSpPr/>
              <p:nvPr/>
            </p:nvSpPr>
            <p:spPr>
              <a:xfrm rot="-5400000" flipH="1">
                <a:off x="426" y="860"/>
                <a:ext cx="156" cy="157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baseline="-25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1480" y="1952"/>
              <a:ext cx="3808" cy="1812"/>
              <a:chOff x="1480" y="1952"/>
              <a:chExt cx="3808" cy="1812"/>
            </a:xfrm>
          </p:grpSpPr>
          <p:cxnSp>
            <p:nvCxnSpPr>
              <p:cNvPr id="139" name="Google Shape;139;p2"/>
              <p:cNvCxnSpPr/>
              <p:nvPr/>
            </p:nvCxnSpPr>
            <p:spPr>
              <a:xfrm>
                <a:off x="1480" y="3442"/>
                <a:ext cx="38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2"/>
              <p:cNvCxnSpPr/>
              <p:nvPr/>
            </p:nvCxnSpPr>
            <p:spPr>
              <a:xfrm>
                <a:off x="5172" y="1952"/>
                <a:ext cx="0" cy="18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" name="Google Shape;141;p2"/>
              <p:cNvSpPr/>
              <p:nvPr/>
            </p:nvSpPr>
            <p:spPr>
              <a:xfrm rot="5400000">
                <a:off x="5097" y="3346"/>
                <a:ext cx="156" cy="157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baseline="-25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142" name="Google Shape;142;p2"/>
          <p:cNvSpPr txBox="1">
            <a:spLocks noGrp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" descr="Rectangle: Click to edit Master text styles&#10;Second level&#10;Third level&#10;Fourth level&#10;Fifth level"/>
          <p:cNvSpPr txBox="1">
            <a:spLocks noGrp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SzPts val="352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 rot="5400000">
            <a:off x="2667000" y="762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>
            <a:spLocks noGrp="1"/>
          </p:cNvSpPr>
          <p:nvPr>
            <p:ph type="title"/>
          </p:nvPr>
        </p:nvSpPr>
        <p:spPr>
          <a:xfrm rot="5400000">
            <a:off x="4752975" y="2162175"/>
            <a:ext cx="57150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2"/>
          <p:cNvSpPr txBox="1">
            <a:spLocks noGrp="1"/>
          </p:cNvSpPr>
          <p:nvPr>
            <p:ph type="body" idx="1"/>
          </p:nvPr>
        </p:nvSpPr>
        <p:spPr>
          <a:xfrm rot="5400000">
            <a:off x="676275" y="238125"/>
            <a:ext cx="571500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body" idx="3"/>
          </p:nvPr>
        </p:nvSpPr>
        <p:spPr>
          <a:xfrm>
            <a:off x="48006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609600" y="304800"/>
            <a:ext cx="8001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3"/>
          </p:nvPr>
        </p:nvSpPr>
        <p:spPr>
          <a:xfrm>
            <a:off x="8382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4"/>
          </p:nvPr>
        </p:nvSpPr>
        <p:spPr>
          <a:xfrm>
            <a:off x="48006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24180" algn="l">
              <a:spcBef>
                <a:spcPts val="560"/>
              </a:spcBef>
              <a:spcAft>
                <a:spcPts val="0"/>
              </a:spcAft>
              <a:buSzPts val="3080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9pPr>
          </a:lstStyle>
          <a:p>
            <a:endParaRPr/>
          </a:p>
        </p:txBody>
      </p:sp>
      <p:sp>
        <p:nvSpPr>
          <p:cNvPr id="150" name="Google Shape;150;p3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24180" algn="l">
              <a:spcBef>
                <a:spcPts val="560"/>
              </a:spcBef>
              <a:spcAft>
                <a:spcPts val="0"/>
              </a:spcAft>
              <a:buSzPts val="3080"/>
              <a:buChar char="•"/>
              <a:defRPr sz="2800"/>
            </a:lvl1pPr>
            <a:lvl2pPr marL="914400" lvl="1" indent="-32004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 sz="2000"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 sz="1800"/>
            </a:lvl9pPr>
          </a:lstStyle>
          <a:p>
            <a:endParaRPr/>
          </a:p>
        </p:txBody>
      </p:sp>
      <p:sp>
        <p:nvSpPr>
          <p:cNvPr id="151" name="Google Shape;151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2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71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96240" algn="l">
              <a:spcBef>
                <a:spcPts val="480"/>
              </a:spcBef>
              <a:spcAft>
                <a:spcPts val="0"/>
              </a:spcAft>
              <a:buSzPts val="2640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71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96240" algn="l">
              <a:spcBef>
                <a:spcPts val="480"/>
              </a:spcBef>
              <a:spcAft>
                <a:spcPts val="0"/>
              </a:spcAft>
              <a:buSzPts val="2640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52119" algn="l">
              <a:spcBef>
                <a:spcPts val="640"/>
              </a:spcBef>
              <a:spcAft>
                <a:spcPts val="0"/>
              </a:spcAft>
              <a:buSzPts val="3520"/>
              <a:buChar char="•"/>
              <a:defRPr sz="3200"/>
            </a:lvl1pPr>
            <a:lvl2pPr marL="914400" lvl="1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2pPr>
            <a:lvl3pPr marL="1371600" lvl="2" indent="-373380" algn="l">
              <a:spcBef>
                <a:spcPts val="480"/>
              </a:spcBef>
              <a:spcAft>
                <a:spcPts val="0"/>
              </a:spcAft>
              <a:buSzPts val="2280"/>
              <a:buChar char="•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4pPr>
            <a:lvl5pPr marL="2286000" lvl="4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5pPr>
            <a:lvl6pPr marL="2743200" lvl="5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6pPr>
            <a:lvl7pPr marL="3200400" lvl="6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7pPr>
            <a:lvl8pPr marL="3657600" lvl="7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8pPr>
            <a:lvl9pPr marL="4114800" lvl="8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2" name="Google Shape;12;p1"/>
              <p:cNvGrpSpPr/>
              <p:nvPr/>
            </p:nvGrpSpPr>
            <p:grpSpPr>
              <a:xfrm>
                <a:off x="0" y="192"/>
                <a:ext cx="5760" cy="4032"/>
                <a:chOff x="0" y="192"/>
                <a:chExt cx="5760" cy="4032"/>
              </a:xfrm>
            </p:grpSpPr>
            <p:cxnSp>
              <p:nvCxnSpPr>
                <p:cNvPr id="13" name="Google Shape;13;p1"/>
                <p:cNvCxnSpPr/>
                <p:nvPr/>
              </p:nvCxnSpPr>
              <p:spPr>
                <a:xfrm>
                  <a:off x="0" y="19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1"/>
                <p:cNvCxnSpPr/>
                <p:nvPr/>
              </p:nvCxnSpPr>
              <p:spPr>
                <a:xfrm>
                  <a:off x="0" y="38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1"/>
                <p:cNvCxnSpPr/>
                <p:nvPr/>
              </p:nvCxnSpPr>
              <p:spPr>
                <a:xfrm>
                  <a:off x="0" y="57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1"/>
                <p:cNvCxnSpPr/>
                <p:nvPr/>
              </p:nvCxnSpPr>
              <p:spPr>
                <a:xfrm>
                  <a:off x="0" y="76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1"/>
                <p:cNvCxnSpPr/>
                <p:nvPr/>
              </p:nvCxnSpPr>
              <p:spPr>
                <a:xfrm>
                  <a:off x="0" y="96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1"/>
                <p:cNvCxnSpPr/>
                <p:nvPr/>
              </p:nvCxnSpPr>
              <p:spPr>
                <a:xfrm>
                  <a:off x="0" y="115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1"/>
                <p:cNvCxnSpPr/>
                <p:nvPr/>
              </p:nvCxnSpPr>
              <p:spPr>
                <a:xfrm>
                  <a:off x="0" y="134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1"/>
                <p:cNvCxnSpPr/>
                <p:nvPr/>
              </p:nvCxnSpPr>
              <p:spPr>
                <a:xfrm>
                  <a:off x="0" y="153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1"/>
                <p:cNvCxnSpPr/>
                <p:nvPr/>
              </p:nvCxnSpPr>
              <p:spPr>
                <a:xfrm>
                  <a:off x="0" y="172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22;p1"/>
                <p:cNvCxnSpPr/>
                <p:nvPr/>
              </p:nvCxnSpPr>
              <p:spPr>
                <a:xfrm>
                  <a:off x="0" y="192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1"/>
                <p:cNvCxnSpPr/>
                <p:nvPr/>
              </p:nvCxnSpPr>
              <p:spPr>
                <a:xfrm>
                  <a:off x="0" y="211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1"/>
                <p:cNvCxnSpPr/>
                <p:nvPr/>
              </p:nvCxnSpPr>
              <p:spPr>
                <a:xfrm>
                  <a:off x="0" y="230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1"/>
                <p:cNvCxnSpPr/>
                <p:nvPr/>
              </p:nvCxnSpPr>
              <p:spPr>
                <a:xfrm>
                  <a:off x="0" y="249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1"/>
                <p:cNvCxnSpPr/>
                <p:nvPr/>
              </p:nvCxnSpPr>
              <p:spPr>
                <a:xfrm>
                  <a:off x="0" y="268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1"/>
                <p:cNvCxnSpPr/>
                <p:nvPr/>
              </p:nvCxnSpPr>
              <p:spPr>
                <a:xfrm>
                  <a:off x="0" y="288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1"/>
                <p:cNvCxnSpPr/>
                <p:nvPr/>
              </p:nvCxnSpPr>
              <p:spPr>
                <a:xfrm>
                  <a:off x="0" y="307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1"/>
                <p:cNvCxnSpPr/>
                <p:nvPr/>
              </p:nvCxnSpPr>
              <p:spPr>
                <a:xfrm>
                  <a:off x="0" y="326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1"/>
                <p:cNvCxnSpPr/>
                <p:nvPr/>
              </p:nvCxnSpPr>
              <p:spPr>
                <a:xfrm>
                  <a:off x="0" y="345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1"/>
                <p:cNvCxnSpPr/>
                <p:nvPr/>
              </p:nvCxnSpPr>
              <p:spPr>
                <a:xfrm>
                  <a:off x="0" y="364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1"/>
                <p:cNvCxnSpPr/>
                <p:nvPr/>
              </p:nvCxnSpPr>
              <p:spPr>
                <a:xfrm>
                  <a:off x="0" y="384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1"/>
                <p:cNvCxnSpPr/>
                <p:nvPr/>
              </p:nvCxnSpPr>
              <p:spPr>
                <a:xfrm>
                  <a:off x="0" y="403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1"/>
                <p:cNvCxnSpPr/>
                <p:nvPr/>
              </p:nvCxnSpPr>
              <p:spPr>
                <a:xfrm>
                  <a:off x="0" y="422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" name="Google Shape;35;p1"/>
              <p:cNvGrpSpPr/>
              <p:nvPr/>
            </p:nvGrpSpPr>
            <p:grpSpPr>
              <a:xfrm>
                <a:off x="192" y="0"/>
                <a:ext cx="5376" cy="4320"/>
                <a:chOff x="192" y="0"/>
                <a:chExt cx="5376" cy="4320"/>
              </a:xfrm>
            </p:grpSpPr>
            <p:cxnSp>
              <p:nvCxnSpPr>
                <p:cNvPr id="36" name="Google Shape;36;p1"/>
                <p:cNvCxnSpPr/>
                <p:nvPr/>
              </p:nvCxnSpPr>
              <p:spPr>
                <a:xfrm>
                  <a:off x="1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1"/>
                <p:cNvCxnSpPr/>
                <p:nvPr/>
              </p:nvCxnSpPr>
              <p:spPr>
                <a:xfrm>
                  <a:off x="3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1"/>
                <p:cNvCxnSpPr/>
                <p:nvPr/>
              </p:nvCxnSpPr>
              <p:spPr>
                <a:xfrm>
                  <a:off x="5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1"/>
                <p:cNvCxnSpPr/>
                <p:nvPr/>
              </p:nvCxnSpPr>
              <p:spPr>
                <a:xfrm>
                  <a:off x="7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1"/>
                <p:cNvCxnSpPr/>
                <p:nvPr/>
              </p:nvCxnSpPr>
              <p:spPr>
                <a:xfrm>
                  <a:off x="96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1"/>
                <p:cNvCxnSpPr/>
                <p:nvPr/>
              </p:nvCxnSpPr>
              <p:spPr>
                <a:xfrm>
                  <a:off x="115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1"/>
                <p:cNvCxnSpPr/>
                <p:nvPr/>
              </p:nvCxnSpPr>
              <p:spPr>
                <a:xfrm>
                  <a:off x="134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1"/>
                <p:cNvCxnSpPr/>
                <p:nvPr/>
              </p:nvCxnSpPr>
              <p:spPr>
                <a:xfrm>
                  <a:off x="153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1"/>
                <p:cNvCxnSpPr/>
                <p:nvPr/>
              </p:nvCxnSpPr>
              <p:spPr>
                <a:xfrm>
                  <a:off x="172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1"/>
                <p:cNvCxnSpPr/>
                <p:nvPr/>
              </p:nvCxnSpPr>
              <p:spPr>
                <a:xfrm>
                  <a:off x="192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1"/>
                <p:cNvCxnSpPr/>
                <p:nvPr/>
              </p:nvCxnSpPr>
              <p:spPr>
                <a:xfrm>
                  <a:off x="211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1"/>
                <p:cNvCxnSpPr/>
                <p:nvPr/>
              </p:nvCxnSpPr>
              <p:spPr>
                <a:xfrm>
                  <a:off x="230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1"/>
                <p:cNvCxnSpPr/>
                <p:nvPr/>
              </p:nvCxnSpPr>
              <p:spPr>
                <a:xfrm>
                  <a:off x="249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1"/>
                <p:cNvCxnSpPr/>
                <p:nvPr/>
              </p:nvCxnSpPr>
              <p:spPr>
                <a:xfrm>
                  <a:off x="268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50;p1"/>
                <p:cNvCxnSpPr/>
                <p:nvPr/>
              </p:nvCxnSpPr>
              <p:spPr>
                <a:xfrm>
                  <a:off x="288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" name="Google Shape;51;p1"/>
                <p:cNvCxnSpPr/>
                <p:nvPr/>
              </p:nvCxnSpPr>
              <p:spPr>
                <a:xfrm>
                  <a:off x="307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" name="Google Shape;52;p1"/>
                <p:cNvCxnSpPr/>
                <p:nvPr/>
              </p:nvCxnSpPr>
              <p:spPr>
                <a:xfrm>
                  <a:off x="326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345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1"/>
                <p:cNvCxnSpPr/>
                <p:nvPr/>
              </p:nvCxnSpPr>
              <p:spPr>
                <a:xfrm>
                  <a:off x="364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1"/>
                <p:cNvCxnSpPr/>
                <p:nvPr/>
              </p:nvCxnSpPr>
              <p:spPr>
                <a:xfrm>
                  <a:off x="384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1"/>
                <p:cNvCxnSpPr/>
                <p:nvPr/>
              </p:nvCxnSpPr>
              <p:spPr>
                <a:xfrm>
                  <a:off x="403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1"/>
                <p:cNvCxnSpPr/>
                <p:nvPr/>
              </p:nvCxnSpPr>
              <p:spPr>
                <a:xfrm>
                  <a:off x="422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1"/>
                <p:cNvCxnSpPr/>
                <p:nvPr/>
              </p:nvCxnSpPr>
              <p:spPr>
                <a:xfrm>
                  <a:off x="441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1"/>
                <p:cNvCxnSpPr/>
                <p:nvPr/>
              </p:nvCxnSpPr>
              <p:spPr>
                <a:xfrm>
                  <a:off x="460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1"/>
                <p:cNvCxnSpPr/>
                <p:nvPr/>
              </p:nvCxnSpPr>
              <p:spPr>
                <a:xfrm>
                  <a:off x="480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61;p1"/>
                <p:cNvCxnSpPr/>
                <p:nvPr/>
              </p:nvCxnSpPr>
              <p:spPr>
                <a:xfrm>
                  <a:off x="49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62;p1"/>
                <p:cNvCxnSpPr/>
                <p:nvPr/>
              </p:nvCxnSpPr>
              <p:spPr>
                <a:xfrm>
                  <a:off x="51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"/>
                <p:cNvCxnSpPr/>
                <p:nvPr/>
              </p:nvCxnSpPr>
              <p:spPr>
                <a:xfrm>
                  <a:off x="53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1"/>
                <p:cNvCxnSpPr/>
                <p:nvPr/>
              </p:nvCxnSpPr>
              <p:spPr>
                <a:xfrm>
                  <a:off x="55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65" name="Google Shape;65;p1" descr="60%"/>
            <p:cNvSpPr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" name="Google Shape;66;p1"/>
            <p:cNvCxnSpPr/>
            <p:nvPr/>
          </p:nvCxnSpPr>
          <p:spPr>
            <a:xfrm>
              <a:off x="5568" y="0"/>
              <a:ext cx="0" cy="1488"/>
            </a:xfrm>
            <a:prstGeom prst="straightConnector1">
              <a:avLst/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" name="Google Shape;67;p1"/>
            <p:cNvGrpSpPr/>
            <p:nvPr/>
          </p:nvGrpSpPr>
          <p:grpSpPr>
            <a:xfrm>
              <a:off x="261" y="892"/>
              <a:ext cx="1124" cy="1464"/>
              <a:chOff x="96" y="916"/>
              <a:chExt cx="2208" cy="2876"/>
            </a:xfrm>
          </p:grpSpPr>
          <p:cxnSp>
            <p:nvCxnSpPr>
              <p:cNvPr id="68" name="Google Shape;68;p1"/>
              <p:cNvCxnSpPr/>
              <p:nvPr/>
            </p:nvCxnSpPr>
            <p:spPr>
              <a:xfrm rot="10800000">
                <a:off x="96" y="1037"/>
                <a:ext cx="22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1"/>
              <p:cNvCxnSpPr/>
              <p:nvPr/>
            </p:nvCxnSpPr>
            <p:spPr>
              <a:xfrm>
                <a:off x="336" y="920"/>
                <a:ext cx="0" cy="2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" name="Google Shape;70;p1"/>
              <p:cNvSpPr/>
              <p:nvPr/>
            </p:nvSpPr>
            <p:spPr>
              <a:xfrm flipH="1">
                <a:off x="217" y="916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baseline="-25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2" name="Google Shape;72;p1" descr="Rectangle: Click to edit Master text styles&#10;Second level&#10;Third level&#10;Fourth level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52119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528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73380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4" name="Google Shape;74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>
            <a:spLocks noGrp="1"/>
          </p:cNvSpPr>
          <p:nvPr>
            <p:ph type="ctrTitle"/>
          </p:nvPr>
        </p:nvSpPr>
        <p:spPr>
          <a:xfrm>
            <a:off x="990600" y="196196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A50021"/>
                </a:solidFill>
              </a:rPr>
              <a:t>Scale Invariant Feature Transform (SIFT)</a:t>
            </a:r>
            <a:endParaRPr/>
          </a:p>
        </p:txBody>
      </p:sp>
      <p:sp>
        <p:nvSpPr>
          <p:cNvPr id="239" name="Google Shape;239;p16" descr="Rectangle: Click to edit Master text styles&#10;Second level&#10;Third level&#10;Fourth level&#10;Fifth level"/>
          <p:cNvSpPr txBox="1">
            <a:spLocks noGrp="1"/>
          </p:cNvSpPr>
          <p:nvPr>
            <p:ph type="subTitle" idx="1"/>
          </p:nvPr>
        </p:nvSpPr>
        <p:spPr>
          <a:xfrm>
            <a:off x="1447800" y="2667000"/>
            <a:ext cx="7696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20"/>
              <a:buNone/>
            </a:pPr>
            <a:endParaRPr i="1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r>
              <a:rPr lang="en-US" sz="2400" i="1"/>
              <a:t>Dr. Partha Pratim Das</a:t>
            </a:r>
            <a:endParaRPr/>
          </a:p>
        </p:txBody>
      </p:sp>
      <p:sp>
        <p:nvSpPr>
          <p:cNvPr id="240" name="Google Shape;240;p16"/>
          <p:cNvSpPr txBox="1"/>
          <p:nvPr/>
        </p:nvSpPr>
        <p:spPr>
          <a:xfrm>
            <a:off x="1043608" y="4053180"/>
            <a:ext cx="5791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Department of Computer Science and Engineering of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Indian Institute of Technology, Kharagpur</a:t>
            </a:r>
            <a:endParaRPr sz="2400" b="1" i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302014" y="5373216"/>
            <a:ext cx="7438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Scale Invariant Feature Transform by Ajit Rajwade. CS 6350 – COMPUTER VISION, IIT Madras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244" name="Google Shape;244;p16"/>
          <p:cNvSpPr txBox="1"/>
          <p:nvPr/>
        </p:nvSpPr>
        <p:spPr>
          <a:xfrm>
            <a:off x="281296" y="4797152"/>
            <a:ext cx="84969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AI Shack: </a:t>
            </a:r>
            <a:r>
              <a:rPr lang="en-US" sz="1800" b="0" i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SIFT: Theory and Practice</a:t>
            </a: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http://www.aishack.in/tutorials/sift-scale-invariant-feature-transform-introduction/</a:t>
            </a:r>
            <a:endParaRPr/>
          </a:p>
        </p:txBody>
      </p:sp>
      <p:sp>
        <p:nvSpPr>
          <p:cNvPr id="245" name="Google Shape;245;p16"/>
          <p:cNvSpPr txBox="1"/>
          <p:nvPr/>
        </p:nvSpPr>
        <p:spPr>
          <a:xfrm>
            <a:off x="323528" y="5775647"/>
            <a:ext cx="60701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SIFT Detector &amp; Descriptor by Mubarak Shah. CAP 5415 – Computer Vision http://crcv.ucf.edu/courses/CAP5415/Fall2014/index.php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Advantages</a:t>
            </a:r>
            <a:endParaRPr b="1"/>
          </a:p>
        </p:txBody>
      </p:sp>
      <p:sp>
        <p:nvSpPr>
          <p:cNvPr id="330" name="Google Shape;330;p2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Locality</a:t>
            </a:r>
            <a:r>
              <a:rPr lang="en-US"/>
              <a:t>: features are local, so robust to occlusion and clutter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Distinctiveness</a:t>
            </a:r>
            <a:r>
              <a:rPr lang="en-US"/>
              <a:t>: individual features can be matched to a large database of objects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Quantity</a:t>
            </a:r>
            <a:r>
              <a:rPr lang="en-US"/>
              <a:t>: many features can be generated for even small objects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Efficiency</a:t>
            </a:r>
            <a:r>
              <a:rPr lang="en-US"/>
              <a:t>: close to real-time performance</a:t>
            </a:r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Invariant Local Features</a:t>
            </a: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340" name="Google Shape;340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484784"/>
            <a:ext cx="8288719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Steps for Extracting Key</a:t>
            </a:r>
            <a:br>
              <a:rPr lang="en-US" b="1"/>
            </a:br>
            <a:r>
              <a:rPr lang="en-US" b="1"/>
              <a:t>Points (SIF Points)</a:t>
            </a:r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Scale space peak selection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Potential locations for finding features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localization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Accurately locating the feature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Orientation Assignment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Assigning orientation to the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Describing the key point as a high dimensional vector (128) (SIFT Descriptor)</a:t>
            </a:r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Scales</a:t>
            </a:r>
            <a:endParaRPr b="1"/>
          </a:p>
        </p:txBody>
      </p:sp>
      <p:sp>
        <p:nvSpPr>
          <p:cNvPr id="354" name="Google Shape;354;p2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What should be sigma value for Canny and LoG edge detection?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If use multiple sigma values (scales), how do you combine multiple edge maps?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Marr-Hildreth: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Spatial Coincidence assumption: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SzPts val="2280"/>
              <a:buChar char="•"/>
            </a:pPr>
            <a:r>
              <a:rPr lang="en-US"/>
              <a:t>Zerocrossings that coincide over several scales are physically significant.</a:t>
            </a:r>
            <a:endParaRPr/>
          </a:p>
        </p:txBody>
      </p:sp>
      <p:sp>
        <p:nvSpPr>
          <p:cNvPr id="355" name="Google Shape;355;p2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56" name="Google Shape;356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Andrew Witkin</a:t>
            </a:r>
            <a:br>
              <a:rPr lang="en-US" b="1"/>
            </a:br>
            <a:r>
              <a:rPr lang="en-US" sz="2800" b="1"/>
              <a:t>(July 22, 1952 – September 12, 2010)</a:t>
            </a:r>
            <a:endParaRPr b="1"/>
          </a:p>
        </p:txBody>
      </p:sp>
      <p:pic>
        <p:nvPicPr>
          <p:cNvPr id="362" name="Google Shape;36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521971"/>
            <a:ext cx="3748608" cy="4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365" name="Google Shape;365;p29" descr="Andy Witkin 1987 by Malcolm Slaney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560" y="1521972"/>
            <a:ext cx="2095500" cy="304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 descr="Academy Award trophy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0299" y="1556791"/>
            <a:ext cx="1675311" cy="303697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9"/>
          <p:cNvSpPr txBox="1"/>
          <p:nvPr/>
        </p:nvSpPr>
        <p:spPr>
          <a:xfrm>
            <a:off x="463352" y="5039854"/>
            <a:ext cx="40324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Scale Space (Witkin, IJCAI 1983)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</a:t>
            </a:r>
            <a:br>
              <a:rPr lang="en-US" b="1"/>
            </a:br>
            <a:r>
              <a:rPr lang="en-US" sz="3600" b="1"/>
              <a:t>(Witkin, IJCAI 1983)</a:t>
            </a:r>
            <a:endParaRPr b="1"/>
          </a:p>
        </p:txBody>
      </p:sp>
      <p:sp>
        <p:nvSpPr>
          <p:cNvPr id="373" name="Google Shape;373;p30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Apply whole spectrum of scales (sigma in Gaussian)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Plot zero-crossings vs scales in a scale-space</a:t>
            </a:r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75" name="Google Shape;375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</a:t>
            </a:r>
            <a:endParaRPr b="1"/>
          </a:p>
        </p:txBody>
      </p:sp>
      <p:sp>
        <p:nvSpPr>
          <p:cNvPr id="381" name="Google Shape;381;p3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82" name="Google Shape;382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383" name="Google Shape;3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512" y="2073391"/>
            <a:ext cx="2736304" cy="25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840" y="2038416"/>
            <a:ext cx="2664296" cy="25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1933595"/>
            <a:ext cx="2736304" cy="265299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934616" y="4911551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Multiple smooth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versions of a signal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3563888" y="4911551"/>
            <a:ext cx="16561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Zero-crossings at multiple scales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6876256" y="4869160"/>
            <a:ext cx="16561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Interval tree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</a:t>
            </a:r>
            <a:br>
              <a:rPr lang="en-US" b="1"/>
            </a:br>
            <a:r>
              <a:rPr lang="en-US" sz="3600" b="1"/>
              <a:t>(Witkin, IJCAI 1983)</a:t>
            </a:r>
            <a:endParaRPr b="1"/>
          </a:p>
        </p:txBody>
      </p:sp>
      <p:sp>
        <p:nvSpPr>
          <p:cNvPr id="394" name="Google Shape;394;p32"/>
          <p:cNvSpPr txBox="1">
            <a:spLocks noGrp="1"/>
          </p:cNvSpPr>
          <p:nvPr>
            <p:ph type="body" idx="1"/>
          </p:nvPr>
        </p:nvSpPr>
        <p:spPr>
          <a:xfrm>
            <a:off x="323528" y="1556792"/>
            <a:ext cx="85689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Apply whole spectrum of scales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Plot zero-crossings vs scales in a scale-space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Interpret scale space contours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 sz="2400"/>
              <a:t>Contours are arches, open at the bottom, closed at the top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 sz="2400"/>
              <a:t>Interval tree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US" sz="2000"/>
              <a:t>Each interval corresponds to a node in a tree, </a:t>
            </a:r>
            <a:endParaRPr sz="2000"/>
          </a:p>
          <a:p>
            <a:pPr marL="1600200" lvl="3" indent="-228600" algn="l" rtl="0">
              <a:spcBef>
                <a:spcPts val="360"/>
              </a:spcBef>
              <a:spcAft>
                <a:spcPts val="0"/>
              </a:spcAft>
              <a:buSzPts val="1170"/>
              <a:buChar char="■"/>
            </a:pPr>
            <a:r>
              <a:rPr lang="en-US" sz="1800"/>
              <a:t>whose parent node represents larger interval, from which interval emerged, and</a:t>
            </a:r>
            <a:endParaRPr/>
          </a:p>
          <a:p>
            <a:pPr marL="1600200" lvl="3" indent="-228600" algn="l" rtl="0">
              <a:spcBef>
                <a:spcPts val="360"/>
              </a:spcBef>
              <a:spcAft>
                <a:spcPts val="0"/>
              </a:spcAft>
              <a:buSzPts val="1170"/>
              <a:buChar char="■"/>
            </a:pPr>
            <a:r>
              <a:rPr lang="en-US" sz="1800"/>
              <a:t>whose off springs represent smaller intervals.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900"/>
              <a:buChar char="•"/>
            </a:pPr>
            <a:r>
              <a:rPr lang="en-US" sz="2000"/>
              <a:t>Stability of a node is a scale range over which the interval exits.</a:t>
            </a:r>
            <a:endParaRPr/>
          </a:p>
          <a:p>
            <a:pPr marL="342900" lvl="0" indent="-119379" algn="l" rtl="0">
              <a:spcBef>
                <a:spcPts val="640"/>
              </a:spcBef>
              <a:spcAft>
                <a:spcPts val="0"/>
              </a:spcAft>
              <a:buSzPts val="3520"/>
              <a:buNone/>
            </a:pPr>
            <a:endParaRPr/>
          </a:p>
        </p:txBody>
      </p:sp>
      <p:sp>
        <p:nvSpPr>
          <p:cNvPr id="395" name="Google Shape;395;p3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96" name="Google Shape;396;p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</a:t>
            </a:r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body" idx="1"/>
          </p:nvPr>
        </p:nvSpPr>
        <p:spPr>
          <a:xfrm>
            <a:off x="609600" y="1556792"/>
            <a:ext cx="3746376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Top level description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Iteratively remove nodes from the tree,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SzPts val="2280"/>
              <a:buChar char="•"/>
            </a:pPr>
            <a:r>
              <a:rPr lang="en-US"/>
              <a:t>splicing out nodes that are less stable than any of their parents and off springs</a:t>
            </a:r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04" name="Google Shape;404;p3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6" y="489060"/>
            <a:ext cx="4240245" cy="489718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/>
        </p:nvSpPr>
        <p:spPr>
          <a:xfrm>
            <a:off x="4427984" y="5580529"/>
            <a:ext cx="41682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top level description of several signals using stability criterion</a:t>
            </a:r>
            <a:endParaRPr sz="16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 Space</a:t>
            </a: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body" idx="1"/>
          </p:nvPr>
        </p:nvSpPr>
        <p:spPr>
          <a:xfrm>
            <a:off x="395536" y="1628800"/>
            <a:ext cx="3369641" cy="4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Real world objects are meaningful only at a certain scale.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Want to look at a leaf or the entire tree?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Use Gaussian Blur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Take an image and generate progressively blurred out images. </a:t>
            </a:r>
            <a:endParaRPr/>
          </a:p>
        </p:txBody>
      </p:sp>
      <p:sp>
        <p:nvSpPr>
          <p:cNvPr id="413" name="Google Shape;413;p3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415" name="Google Shape;415;p34" descr="http://www.aishack.in/static/img/tut/sift-scalespac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5177" y="0"/>
            <a:ext cx="537882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Salient Characteristics - Desirable</a:t>
            </a:r>
            <a:endParaRPr sz="3000" b="1" i="1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/>
              <a:t>Invariance of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Translation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Scaling or size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Rotation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View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Illumination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Scene Noise – Occlusion, Clutter, …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Deformation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Natural Variations </a:t>
            </a:r>
            <a:endParaRPr/>
          </a:p>
          <a:p>
            <a:pPr marL="342900" lvl="0" indent="-147320" algn="l" rtl="0">
              <a:spcBef>
                <a:spcPts val="560"/>
              </a:spcBef>
              <a:spcAft>
                <a:spcPts val="0"/>
              </a:spcAft>
              <a:buSzPts val="3080"/>
              <a:buNone/>
            </a:pPr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/>
              <a:t>Computational Efficiency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/>
              <a:t>Wide Range of Applications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Multi-view matching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Object recognition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Object category classification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/>
              <a:t>Robotics</a:t>
            </a:r>
            <a:endParaRPr/>
          </a:p>
          <a:p>
            <a:pPr marL="342900" lvl="0" indent="-147320" algn="l" rtl="0">
              <a:spcBef>
                <a:spcPts val="560"/>
              </a:spcBef>
              <a:spcAft>
                <a:spcPts val="0"/>
              </a:spcAft>
              <a:buSzPts val="3080"/>
              <a:buNone/>
            </a:pPr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32423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 Space in SIFT</a:t>
            </a:r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body" idx="1"/>
          </p:nvPr>
        </p:nvSpPr>
        <p:spPr>
          <a:xfrm>
            <a:off x="179512" y="1556792"/>
            <a:ext cx="4680520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Take an image, and generate progressively blurred out images.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Resize the image to half size.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Generate blurred out images again.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Keep repeating.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Images of the same size (vertical) form an octave.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See 4 octaves w/ 5 images. 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Images are formed because of the increasing "scale".</a:t>
            </a:r>
            <a:endParaRPr sz="2400"/>
          </a:p>
        </p:txBody>
      </p:sp>
      <p:sp>
        <p:nvSpPr>
          <p:cNvPr id="422" name="Google Shape;422;p3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424" name="Google Shape;424;p35" descr="http://www.aishack.in/static/img/tut/sift-octav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0032" y="-27384"/>
            <a:ext cx="4283968" cy="68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Scale Space – Maths </a:t>
            </a:r>
            <a:endParaRPr/>
          </a:p>
        </p:txBody>
      </p:sp>
      <p:sp>
        <p:nvSpPr>
          <p:cNvPr id="430" name="Google Shape;430;p36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Octaves and Scales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# of octaves and scale depends on the size of the original image.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4 octaves, 5 blur levels – SIFT Paper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The first octave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If the original image is doubled in size and antialiased a bit (by blurring it) then the algorithm produces more four times more keypoints.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More keypoints – better!</a:t>
            </a:r>
            <a:endParaRPr/>
          </a:p>
        </p:txBody>
      </p:sp>
      <p:sp>
        <p:nvSpPr>
          <p:cNvPr id="431" name="Google Shape;431;p3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1333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Laplacian of Gaussian (LoG)</a:t>
            </a:r>
            <a:endParaRPr b="1"/>
          </a:p>
        </p:txBody>
      </p:sp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323528" y="1556792"/>
            <a:ext cx="85689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 b="1"/>
              <a:t>Interest points: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Local maxima in scale space of Laplacian-of-Gaussian</a:t>
            </a:r>
            <a:endParaRPr sz="1400"/>
          </a:p>
        </p:txBody>
      </p:sp>
      <p:sp>
        <p:nvSpPr>
          <p:cNvPr id="439" name="Google Shape;439;p3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612" y="2276872"/>
            <a:ext cx="6984776" cy="4154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7"/>
          <p:cNvCxnSpPr/>
          <p:nvPr/>
        </p:nvCxnSpPr>
        <p:spPr>
          <a:xfrm rot="10800000">
            <a:off x="6228184" y="2852936"/>
            <a:ext cx="0" cy="2664296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3" name="Google Shape;443;p37"/>
          <p:cNvSpPr txBox="1"/>
          <p:nvPr/>
        </p:nvSpPr>
        <p:spPr>
          <a:xfrm rot="-5400000">
            <a:off x="5493994" y="4234607"/>
            <a:ext cx="107456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baseline="-2500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Scale</a:t>
            </a:r>
            <a:endParaRPr sz="1800" b="1" baseline="-25000">
              <a:solidFill>
                <a:srgbClr val="FF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49" name="Google Shape;449;p3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 b="1"/>
              <a:t>Intuition: </a:t>
            </a:r>
            <a:r>
              <a:rPr lang="en-US" sz="2400"/>
              <a:t>Find scale that gives local maxima of some function </a:t>
            </a:r>
            <a:r>
              <a:rPr lang="en-US" sz="2400" i="1"/>
              <a:t>f  </a:t>
            </a:r>
            <a:r>
              <a:rPr lang="en-US" sz="2400"/>
              <a:t>in both position and scale.</a:t>
            </a:r>
            <a:endParaRPr/>
          </a:p>
        </p:txBody>
      </p:sp>
      <p:sp>
        <p:nvSpPr>
          <p:cNvPr id="450" name="Google Shape;450;p3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452" name="Google Shape;4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081" y="2344930"/>
            <a:ext cx="7706119" cy="410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58" name="Google Shape;458;p39"/>
          <p:cNvSpPr txBox="1">
            <a:spLocks noGrp="1"/>
          </p:cNvSpPr>
          <p:nvPr>
            <p:ph type="body" idx="1"/>
          </p:nvPr>
        </p:nvSpPr>
        <p:spPr>
          <a:xfrm>
            <a:off x="838200" y="147444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 b="1"/>
              <a:t>Intuition: </a:t>
            </a:r>
            <a:r>
              <a:rPr lang="en-US" sz="2000"/>
              <a:t>Find scale that gives local maxima of some function f in both position and scale.</a:t>
            </a:r>
            <a:endParaRPr/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2200"/>
              <a:buNone/>
            </a:pPr>
            <a:endParaRPr sz="20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How to find corresponding patch sizes?</a:t>
            </a:r>
            <a:endParaRPr/>
          </a:p>
        </p:txBody>
      </p:sp>
      <p:sp>
        <p:nvSpPr>
          <p:cNvPr id="459" name="Google Shape;459;p3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60" name="Google Shape;460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71129"/>
            <a:ext cx="7477451" cy="3750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67" name="Google Shape;467;p40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468" name="Google Shape;468;p4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69" name="Google Shape;469;p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132856"/>
            <a:ext cx="5991107" cy="425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76" name="Google Shape;476;p41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477" name="Google Shape;477;p4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78" name="Google Shape;478;p4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79" name="Google Shape;4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132856"/>
            <a:ext cx="5998729" cy="427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85" name="Google Shape;485;p42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486" name="Google Shape;486;p4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87" name="Google Shape;487;p4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488" name="Google Shape;48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132856"/>
            <a:ext cx="5998729" cy="425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494" name="Google Shape;494;p43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495" name="Google Shape;495;p4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497" name="Google Shape;49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132857"/>
            <a:ext cx="6007111" cy="42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503" name="Google Shape;503;p44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504" name="Google Shape;504;p4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05" name="Google Shape;505;p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1998" y="2112855"/>
            <a:ext cx="6006352" cy="426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/>
          <p:nvPr/>
        </p:nvSpPr>
        <p:spPr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SIFT</a:t>
            </a:r>
            <a:endParaRPr sz="2400" b="1" i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263" name="Google Shape;2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979" y="2187558"/>
            <a:ext cx="4243383" cy="37973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/>
          <p:nvPr/>
        </p:nvSpPr>
        <p:spPr>
          <a:xfrm>
            <a:off x="774648" y="1822428"/>
            <a:ext cx="25090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Locating these objects</a:t>
            </a:r>
            <a:endParaRPr sz="16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6669" y="1128681"/>
            <a:ext cx="231457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1078" y="3465513"/>
            <a:ext cx="34766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Automatic Scale Selection </a:t>
            </a:r>
            <a:endParaRPr b="1"/>
          </a:p>
        </p:txBody>
      </p:sp>
      <p:sp>
        <p:nvSpPr>
          <p:cNvPr id="512" name="Google Shape;512;p45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Function responses for increasing scale (scale signature)</a:t>
            </a:r>
            <a:endParaRPr sz="1400"/>
          </a:p>
        </p:txBody>
      </p:sp>
      <p:sp>
        <p:nvSpPr>
          <p:cNvPr id="513" name="Google Shape;513;p4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14" name="Google Shape;514;p4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132856"/>
            <a:ext cx="6006352" cy="42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is a useful signature function?</a:t>
            </a:r>
            <a:endParaRPr b="1"/>
          </a:p>
        </p:txBody>
      </p:sp>
      <p:sp>
        <p:nvSpPr>
          <p:cNvPr id="521" name="Google Shape;521;p46"/>
          <p:cNvSpPr txBox="1">
            <a:spLocks noGrp="1"/>
          </p:cNvSpPr>
          <p:nvPr>
            <p:ph type="body" idx="1"/>
          </p:nvPr>
        </p:nvSpPr>
        <p:spPr>
          <a:xfrm>
            <a:off x="838200" y="1546448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Laplacian-of-Gaussian = “blob” detector</a:t>
            </a:r>
            <a:endParaRPr sz="1200"/>
          </a:p>
        </p:txBody>
      </p:sp>
      <p:sp>
        <p:nvSpPr>
          <p:cNvPr id="522" name="Google Shape;522;p4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23" name="Google Shape;523;p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524" name="Google Shape;52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9926" y="2151691"/>
            <a:ext cx="5251747" cy="433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6"/>
          <p:cNvSpPr txBox="1"/>
          <p:nvPr/>
        </p:nvSpPr>
        <p:spPr>
          <a:xfrm>
            <a:off x="593618" y="2272987"/>
            <a:ext cx="12596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Mexican Hat – Negative of LoG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601956" y="3929171"/>
            <a:ext cx="12596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We are using max of LoG (blob detection)</a:t>
            </a:r>
            <a:r>
              <a:rPr lang="en-US" sz="18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 not the zero-crossing (edges)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32" name="Google Shape;532;p4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33" name="Google Shape;533;p4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166" y="1546206"/>
            <a:ext cx="5963668" cy="461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40" name="Google Shape;540;p4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542" name="Google Shape;54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87" y="1548358"/>
            <a:ext cx="5936227" cy="504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49" name="Google Shape;549;p4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50" name="Google Shape;550;p4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551" name="Google Shape;5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87" y="1566651"/>
            <a:ext cx="5936227" cy="503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58" name="Google Shape;558;p5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59" name="Google Shape;559;p5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560" name="Google Shape;56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3034" y="1556792"/>
            <a:ext cx="5917933" cy="502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67" name="Google Shape;567;p5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68" name="Google Shape;568;p5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pic>
        <p:nvPicPr>
          <p:cNvPr id="569" name="Google Shape;56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48358"/>
            <a:ext cx="5936227" cy="50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76" name="Google Shape;576;p5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pic>
        <p:nvPicPr>
          <p:cNvPr id="578" name="Google Shape;57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57504"/>
            <a:ext cx="5936227" cy="503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85" name="Google Shape;585;p5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313" y="1530064"/>
            <a:ext cx="5945374" cy="506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594" name="Google Shape;594;p5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596" name="Google Shape;59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48358"/>
            <a:ext cx="5936227" cy="50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/>
          <p:nvPr/>
        </p:nvSpPr>
        <p:spPr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SIFT</a:t>
            </a:r>
            <a:endParaRPr sz="2400" b="1" i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p1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2417733" y="1493811"/>
            <a:ext cx="27286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this scene  using SIFT</a:t>
            </a:r>
            <a:endParaRPr sz="16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005" y="2327367"/>
            <a:ext cx="8397989" cy="412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6999" y="348552"/>
            <a:ext cx="1287469" cy="112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341" y="264695"/>
            <a:ext cx="1778670" cy="129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 descr="C:\Users\User\Desktop\MaskH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632" y="319790"/>
            <a:ext cx="2525968" cy="113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 descr="C:\Users\User\Desktop\MaskV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1680" y="449766"/>
            <a:ext cx="1728192" cy="92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603" name="Google Shape;603;p5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04" name="Google Shape;604;p5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pic>
        <p:nvPicPr>
          <p:cNvPr id="605" name="Google Shape;60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48358"/>
            <a:ext cx="5936227" cy="504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612" name="Google Shape;612;p5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13" name="Google Shape;613;p5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pic>
        <p:nvPicPr>
          <p:cNvPr id="614" name="Google Shape;61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39212"/>
            <a:ext cx="5936227" cy="505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621" name="Google Shape;621;p5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623" name="Google Shape;62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887" y="1523430"/>
            <a:ext cx="5936227" cy="4573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7"/>
          <p:cNvSpPr txBox="1"/>
          <p:nvPr/>
        </p:nvSpPr>
        <p:spPr>
          <a:xfrm>
            <a:off x="7668344" y="1579982"/>
            <a:ext cx="115212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 responses shown with circles having radius of scale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Blob Detector: Example</a:t>
            </a:r>
            <a:endParaRPr b="1"/>
          </a:p>
        </p:txBody>
      </p:sp>
      <p:sp>
        <p:nvSpPr>
          <p:cNvPr id="631" name="Google Shape;631;p5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32" name="Google Shape;632;p5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pic>
        <p:nvPicPr>
          <p:cNvPr id="633" name="Google Shape;6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5085184"/>
            <a:ext cx="1301563" cy="10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664" y="1521123"/>
            <a:ext cx="1978742" cy="16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6134" y="1521123"/>
            <a:ext cx="1978742" cy="16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24604" y="1547147"/>
            <a:ext cx="1972644" cy="16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8735" y="3340082"/>
            <a:ext cx="1978742" cy="16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36134" y="3343204"/>
            <a:ext cx="1978742" cy="16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7126" y="3353452"/>
            <a:ext cx="1981791" cy="168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16937" y="5175002"/>
            <a:ext cx="1978742" cy="16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20695" y="5175002"/>
            <a:ext cx="1978742" cy="168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18506" y="5175002"/>
            <a:ext cx="1978742" cy="168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Building Scale Space </a:t>
            </a:r>
            <a:endParaRPr/>
          </a:p>
        </p:txBody>
      </p:sp>
      <p:sp>
        <p:nvSpPr>
          <p:cNvPr id="648" name="Google Shape;648;p59"/>
          <p:cNvSpPr txBox="1">
            <a:spLocks noGrp="1"/>
          </p:cNvSpPr>
          <p:nvPr>
            <p:ph type="body" idx="1"/>
          </p:nvPr>
        </p:nvSpPr>
        <p:spPr>
          <a:xfrm>
            <a:off x="323528" y="1556792"/>
            <a:ext cx="85689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All scales must be examined to identify scale-invariant features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An efficient function is to compute the Laplacian Pyramid (Difference of Gaussian) (Burt &amp; Adelson, 1983)</a:t>
            </a:r>
            <a:endParaRPr/>
          </a:p>
        </p:txBody>
      </p:sp>
      <p:sp>
        <p:nvSpPr>
          <p:cNvPr id="649" name="Google Shape;649;p5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50" name="Google Shape;650;p5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pic>
        <p:nvPicPr>
          <p:cNvPr id="651" name="Google Shape;65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3645024"/>
            <a:ext cx="6048672" cy="2728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Approximation of LoG by</a:t>
            </a:r>
            <a:br>
              <a:rPr lang="en-US" b="1"/>
            </a:br>
            <a:r>
              <a:rPr lang="en-US" b="1"/>
              <a:t>Difference of Gaussians</a:t>
            </a: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8054280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92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58" name="Google Shape;658;p6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59" name="Google Shape;659;p6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1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19379" algn="l" rtl="0">
              <a:spcBef>
                <a:spcPts val="0"/>
              </a:spcBef>
              <a:spcAft>
                <a:spcPts val="0"/>
              </a:spcAft>
              <a:buSzPts val="3520"/>
              <a:buNone/>
            </a:pPr>
            <a:endParaRPr/>
          </a:p>
        </p:txBody>
      </p:sp>
      <p:sp>
        <p:nvSpPr>
          <p:cNvPr id="666" name="Google Shape;666;p6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67" name="Google Shape;667;p6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pic>
        <p:nvPicPr>
          <p:cNvPr id="668" name="Google Shape;668;p61" descr="C:\Users\User\Desktop\G-Do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2" y="809735"/>
            <a:ext cx="9129616" cy="535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Steps for Extracting Key</a:t>
            </a:r>
            <a:br>
              <a:rPr lang="en-US" b="1"/>
            </a:br>
            <a:r>
              <a:rPr lang="en-US" b="1"/>
              <a:t>Points (SIF Points)</a:t>
            </a:r>
            <a:endParaRPr/>
          </a:p>
        </p:txBody>
      </p:sp>
      <p:sp>
        <p:nvSpPr>
          <p:cNvPr id="674" name="Google Shape;674;p62"/>
          <p:cNvSpPr txBox="1">
            <a:spLocks noGrp="1"/>
          </p:cNvSpPr>
          <p:nvPr>
            <p:ph type="body" idx="1"/>
          </p:nvPr>
        </p:nvSpPr>
        <p:spPr>
          <a:xfrm>
            <a:off x="609600" y="1556792"/>
            <a:ext cx="8001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Scale space peak selection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b="1"/>
              <a:t>Potential locations for finding features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localization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Accurately locating the feature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Orientation Assignment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Assigning orientation to the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Describing the key point as a high dimensional vector (</a:t>
            </a:r>
            <a:r>
              <a:rPr lang="en-US">
                <a:solidFill>
                  <a:srgbClr val="FF0000"/>
                </a:solidFill>
              </a:rPr>
              <a:t>128</a:t>
            </a:r>
            <a:r>
              <a:rPr lang="en-US"/>
              <a:t>) (</a:t>
            </a:r>
            <a:r>
              <a:rPr lang="en-US">
                <a:solidFill>
                  <a:srgbClr val="00B0F0"/>
                </a:solidFill>
              </a:rPr>
              <a:t>SIFT Descriptor</a:t>
            </a:r>
            <a:r>
              <a:rPr lang="en-US"/>
              <a:t>)</a:t>
            </a:r>
            <a:endParaRPr/>
          </a:p>
        </p:txBody>
      </p:sp>
      <p:sp>
        <p:nvSpPr>
          <p:cNvPr id="675" name="Google Shape;675;p6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76" name="Google Shape;676;p6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Building Scale Space </a:t>
            </a:r>
            <a:endParaRPr/>
          </a:p>
        </p:txBody>
      </p:sp>
      <p:sp>
        <p:nvSpPr>
          <p:cNvPr id="682" name="Google Shape;682;p6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83" name="Google Shape;683;p6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684" name="Google Shape;684;p63" descr="http://www.aishack.in/static/img/tut/sift-dog-ide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358" y="1585794"/>
            <a:ext cx="6615284" cy="47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Building Scale Space </a:t>
            </a:r>
            <a:endParaRPr/>
          </a:p>
        </p:txBody>
      </p:sp>
      <p:sp>
        <p:nvSpPr>
          <p:cNvPr id="690" name="Google Shape;690;p6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691" name="Google Shape;691;p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pic>
        <p:nvPicPr>
          <p:cNvPr id="692" name="Google Shape;6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719" y="1571052"/>
            <a:ext cx="7764562" cy="437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SIFT</a:t>
            </a:r>
            <a:endParaRPr sz="2400" b="1" i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2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2417733" y="1493811"/>
            <a:ext cx="805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Yields</a:t>
            </a:r>
            <a:endParaRPr sz="16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53" y="1822428"/>
            <a:ext cx="8580555" cy="408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/ Octave</a:t>
            </a:r>
            <a:endParaRPr/>
          </a:p>
        </p:txBody>
      </p:sp>
      <p:sp>
        <p:nvSpPr>
          <p:cNvPr id="698" name="Google Shape;698;p65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8054280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99" name="Google Shape;699;p6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00" name="Google Shape;700;p6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pic>
        <p:nvPicPr>
          <p:cNvPr id="701" name="Google Shape;701;p65" descr="http://www.aishack.in/static/img/tut/sift-abs-sigma-matrix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896" y="2780928"/>
            <a:ext cx="8000881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 descr="Rectangle: Click to edit Master text styles&#10;Second level&#10;Third level&#10;Fourth level&#10;Fifth level"/>
          <p:cNvSpPr txBox="1">
            <a:spLocks noGrp="1"/>
          </p:cNvSpPr>
          <p:nvPr>
            <p:ph type="body" idx="1"/>
          </p:nvPr>
        </p:nvSpPr>
        <p:spPr>
          <a:xfrm>
            <a:off x="792163" y="1628775"/>
            <a:ext cx="7772400" cy="484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33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endParaRPr sz="2400"/>
          </a:p>
          <a:p>
            <a:pPr marL="742950" lvl="1" indent="-13335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endParaRPr sz="2400"/>
          </a:p>
          <a:p>
            <a:pPr marL="742950" lvl="1" indent="-13335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endParaRPr sz="2400"/>
          </a:p>
          <a:p>
            <a:pPr marL="742950" lvl="1" indent="-13335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ahoma"/>
              <a:buNone/>
            </a:pPr>
            <a:endParaRPr sz="2400"/>
          </a:p>
          <a:p>
            <a:pPr marL="342900" lvl="0" indent="-342900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708" name="Google Shape;708;p66"/>
          <p:cNvSpPr/>
          <p:nvPr/>
        </p:nvSpPr>
        <p:spPr>
          <a:xfrm>
            <a:off x="592083" y="32539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baseline="-25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Cat DoG</a:t>
            </a:r>
            <a:endParaRPr sz="5400" b="1" baseline="-25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9" name="Google Shape;709;p6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10" name="Google Shape;710;p6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711" name="Google Shape;71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161" y="1639863"/>
            <a:ext cx="71374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6"/>
          <p:cNvSpPr/>
          <p:nvPr/>
        </p:nvSpPr>
        <p:spPr>
          <a:xfrm>
            <a:off x="920700" y="5802345"/>
            <a:ext cx="73756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is an example of the DoG filter in gimp. In SIFT, however, the DoG is computed from Gaussians at nearby scales.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baseline="-25000"/>
              <a:t>Approximate Keypoint Location</a:t>
            </a:r>
            <a:endParaRPr sz="5400" b="1" baseline="-25000"/>
          </a:p>
        </p:txBody>
      </p:sp>
      <p:sp>
        <p:nvSpPr>
          <p:cNvPr id="718" name="Google Shape;718;p67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19379" algn="l" rtl="0">
              <a:spcBef>
                <a:spcPts val="0"/>
              </a:spcBef>
              <a:spcAft>
                <a:spcPts val="0"/>
              </a:spcAft>
              <a:buSzPts val="3520"/>
              <a:buNone/>
            </a:pPr>
            <a:endParaRPr/>
          </a:p>
        </p:txBody>
      </p:sp>
      <p:sp>
        <p:nvSpPr>
          <p:cNvPr id="719" name="Google Shape;719;p6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20" name="Google Shape;720;p6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pic>
        <p:nvPicPr>
          <p:cNvPr id="721" name="Google Shape;721;p67" descr="Applying example for the Difference of Gaussians fil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708" y="1844824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7" descr="Applying example for the Difference of Gaussians fil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8464" y="1844824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7"/>
          <p:cNvSpPr txBox="1"/>
          <p:nvPr/>
        </p:nvSpPr>
        <p:spPr>
          <a:xfrm>
            <a:off x="2454238" y="6381328"/>
            <a:ext cx="42355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</a:t>
            </a: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https://docs.gimp.org/en/plug-in-dog.html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How many scales per octave?</a:t>
            </a:r>
            <a:endParaRPr b="1"/>
          </a:p>
        </p:txBody>
      </p:sp>
      <p:sp>
        <p:nvSpPr>
          <p:cNvPr id="729" name="Google Shape;729;p6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A collection of 32 real images drawn from a diverse range, including 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outdoor scenes, human faces, aerial photographs, and industrial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Each image was then subject to a range of transformations: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rotation, scaling, affine stretch, change in brightness and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contrast, and addition of image noise.</a:t>
            </a:r>
            <a:endParaRPr/>
          </a:p>
        </p:txBody>
      </p:sp>
      <p:sp>
        <p:nvSpPr>
          <p:cNvPr id="730" name="Google Shape;730;p6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31" name="Google Shape;731;p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How many scales per octave?</a:t>
            </a:r>
            <a:endParaRPr b="1"/>
          </a:p>
        </p:txBody>
      </p:sp>
      <p:sp>
        <p:nvSpPr>
          <p:cNvPr id="737" name="Google Shape;737;p6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38" name="Google Shape;738;p6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739" name="Google Shape;73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652" y="1556792"/>
            <a:ext cx="6264696" cy="459017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9"/>
          <p:cNvSpPr txBox="1"/>
          <p:nvPr/>
        </p:nvSpPr>
        <p:spPr>
          <a:xfrm>
            <a:off x="4139952" y="6309320"/>
            <a:ext cx="8640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3 Scales</a:t>
            </a:r>
            <a:endParaRPr sz="18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Initial value of sigma</a:t>
            </a:r>
            <a:endParaRPr b="1"/>
          </a:p>
        </p:txBody>
      </p:sp>
      <p:sp>
        <p:nvSpPr>
          <p:cNvPr id="746" name="Google Shape;746;p7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  <p:sp>
        <p:nvSpPr>
          <p:cNvPr id="748" name="Google Shape;748;p70"/>
          <p:cNvSpPr txBox="1"/>
          <p:nvPr/>
        </p:nvSpPr>
        <p:spPr>
          <a:xfrm>
            <a:off x="3995936" y="6309320"/>
            <a:ext cx="11521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Sigma = 1.6</a:t>
            </a:r>
            <a:endParaRPr sz="18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49" name="Google Shape;7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190" y="1556792"/>
            <a:ext cx="6303620" cy="455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Steps for Extracting Key</a:t>
            </a:r>
            <a:br>
              <a:rPr lang="en-US" b="1"/>
            </a:br>
            <a:r>
              <a:rPr lang="en-US" b="1"/>
              <a:t>Points (SIF Points)</a:t>
            </a:r>
            <a:endParaRPr/>
          </a:p>
        </p:txBody>
      </p:sp>
      <p:sp>
        <p:nvSpPr>
          <p:cNvPr id="755" name="Google Shape;755;p71"/>
          <p:cNvSpPr txBox="1">
            <a:spLocks noGrp="1"/>
          </p:cNvSpPr>
          <p:nvPr>
            <p:ph type="body" idx="1"/>
          </p:nvPr>
        </p:nvSpPr>
        <p:spPr>
          <a:xfrm>
            <a:off x="358080" y="1556792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Scale space peak selection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Potential locations for finding features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Key point localization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b="1"/>
              <a:t>Accurately locating the feature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Orientation Assignment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Assigning orientation to the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Describing the key point as a high dimensional vector (</a:t>
            </a:r>
            <a:r>
              <a:rPr lang="en-US">
                <a:solidFill>
                  <a:srgbClr val="FF0000"/>
                </a:solidFill>
              </a:rPr>
              <a:t>128</a:t>
            </a:r>
            <a:r>
              <a:rPr lang="en-US"/>
              <a:t>) (</a:t>
            </a:r>
            <a:r>
              <a:rPr lang="en-US">
                <a:solidFill>
                  <a:srgbClr val="00B0F0"/>
                </a:solidFill>
              </a:rPr>
              <a:t>SIFT Descriptor</a:t>
            </a:r>
            <a:r>
              <a:rPr lang="en-US"/>
              <a:t>)</a:t>
            </a:r>
            <a:endParaRPr/>
          </a:p>
        </p:txBody>
      </p:sp>
      <p:sp>
        <p:nvSpPr>
          <p:cNvPr id="756" name="Google Shape;756;p7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57" name="Google Shape;757;p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Scale Space Peak Detection</a:t>
            </a:r>
            <a:endParaRPr b="1"/>
          </a:p>
        </p:txBody>
      </p:sp>
      <p:sp>
        <p:nvSpPr>
          <p:cNvPr id="763" name="Google Shape;763;p72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409384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Compare a pixel (X) with 26 pixels in current and adjacent scales (</a:t>
            </a:r>
            <a:r>
              <a:rPr lang="en-US" sz="2400">
                <a:solidFill>
                  <a:srgbClr val="00B050"/>
                </a:solidFill>
              </a:rPr>
              <a:t>Green Circles</a:t>
            </a:r>
            <a:r>
              <a:rPr lang="en-US" sz="2400"/>
              <a:t>)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Select a pixel (X) if larger / smaller than all 26 pixels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Large number of extrema, computationally expensive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-US" sz="2000"/>
              <a:t>Detect the most stable subset with a coarse sampling of scales</a:t>
            </a:r>
            <a:endParaRPr/>
          </a:p>
        </p:txBody>
      </p:sp>
      <p:sp>
        <p:nvSpPr>
          <p:cNvPr id="764" name="Google Shape;764;p7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65" name="Google Shape;765;p7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pic>
        <p:nvPicPr>
          <p:cNvPr id="766" name="Google Shape;76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2080" y="1556792"/>
            <a:ext cx="3453606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Key Point Localization</a:t>
            </a:r>
            <a:endParaRPr b="1"/>
          </a:p>
        </p:txBody>
      </p:sp>
      <p:sp>
        <p:nvSpPr>
          <p:cNvPr id="772" name="Google Shape;772;p73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Candidates are chosen from extrema detection</a:t>
            </a:r>
            <a:endParaRPr/>
          </a:p>
        </p:txBody>
      </p:sp>
      <p:sp>
        <p:nvSpPr>
          <p:cNvPr id="773" name="Google Shape;773;p7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74" name="Google Shape;774;p7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  <p:pic>
        <p:nvPicPr>
          <p:cNvPr id="775" name="Google Shape;77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919366"/>
            <a:ext cx="3312368" cy="265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4982" y="2919366"/>
            <a:ext cx="3302739" cy="265553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3"/>
          <p:cNvSpPr txBox="1"/>
          <p:nvPr/>
        </p:nvSpPr>
        <p:spPr>
          <a:xfrm>
            <a:off x="2015716" y="5780584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Original Image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8" name="Google Shape;778;p73"/>
          <p:cNvSpPr txBox="1"/>
          <p:nvPr/>
        </p:nvSpPr>
        <p:spPr>
          <a:xfrm>
            <a:off x="6228184" y="5765815"/>
            <a:ext cx="16561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Extrema Locations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Key Point Localization</a:t>
            </a:r>
            <a:endParaRPr b="1"/>
          </a:p>
        </p:txBody>
      </p:sp>
      <p:sp>
        <p:nvSpPr>
          <p:cNvPr id="784" name="Google Shape;784;p7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85" name="Google Shape;785;p7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  <p:pic>
        <p:nvPicPr>
          <p:cNvPr id="786" name="Google Shape;786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175" y="1639863"/>
            <a:ext cx="6343650" cy="4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74"/>
          <p:cNvSpPr/>
          <p:nvPr/>
        </p:nvSpPr>
        <p:spPr>
          <a:xfrm>
            <a:off x="1907704" y="5971401"/>
            <a:ext cx="62595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Initial Detection of Keypoints (by thresholding determinant of Hessian matrix)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SIFT: David Lowe, UBC</a:t>
            </a:r>
            <a:endParaRPr b="1"/>
          </a:p>
        </p:txBody>
      </p:sp>
      <p:sp>
        <p:nvSpPr>
          <p:cNvPr id="296" name="Google Shape;296;p21"/>
          <p:cNvSpPr txBox="1">
            <a:spLocks noGrp="1"/>
          </p:cNvSpPr>
          <p:nvPr>
            <p:ph type="body" idx="1"/>
          </p:nvPr>
        </p:nvSpPr>
        <p:spPr>
          <a:xfrm>
            <a:off x="4953000" y="1905000"/>
            <a:ext cx="3657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David G. Lowe is a Canadian computer scientist working for Google as a Senior Research Scientist.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He was a former professor in the Computer Science Department at the University of British Columbia and New York University.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He did his PhD from Stanford University in 1985.</a:t>
            </a:r>
            <a:endParaRPr sz="2000"/>
          </a:p>
        </p:txBody>
      </p:sp>
      <p:sp>
        <p:nvSpPr>
          <p:cNvPr id="297" name="Google Shape;297;p2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298" name="Google Shape;298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299" name="Google Shape;299;p21" descr="Image result for david lowe ub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05000"/>
            <a:ext cx="4114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Refine Key Point Localization</a:t>
            </a:r>
            <a:endParaRPr b="1"/>
          </a:p>
        </p:txBody>
      </p:sp>
      <p:sp>
        <p:nvSpPr>
          <p:cNvPr id="793" name="Google Shape;793;p7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51019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We now have, the approximate maxima and minima.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They are "approximate" because the maxima/minima almost never lies exactly on a pixel. It lies somewhere between the pixel.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So, we mathematically locate the subpixel location.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The red crosses mark pixels in the image. But the actual extreme point is the green one.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Use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Taylor Series Expansion or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Bilinear Interpolation</a:t>
            </a:r>
            <a:endParaRPr/>
          </a:p>
          <a:p>
            <a:pPr marL="342900" lvl="0" indent="-175260" algn="l" rtl="0">
              <a:spcBef>
                <a:spcPts val="480"/>
              </a:spcBef>
              <a:spcAft>
                <a:spcPts val="0"/>
              </a:spcAft>
              <a:buSzPts val="2640"/>
              <a:buNone/>
            </a:pPr>
            <a:endParaRPr sz="2400"/>
          </a:p>
        </p:txBody>
      </p:sp>
      <p:sp>
        <p:nvSpPr>
          <p:cNvPr id="794" name="Google Shape;794;p7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795" name="Google Shape;795;p7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  <p:pic>
        <p:nvPicPr>
          <p:cNvPr id="796" name="Google Shape;796;p75" descr="http://www.aishack.in/static/img/tut/sift-maxima-subpixe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8920" y="1523648"/>
            <a:ext cx="2833559" cy="2759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31625" y="304800"/>
            <a:ext cx="5460655" cy="64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308" name="Google Shape;308;p22"/>
          <p:cNvSpPr txBox="1"/>
          <p:nvPr/>
        </p:nvSpPr>
        <p:spPr>
          <a:xfrm>
            <a:off x="7308304" y="1844824"/>
            <a:ext cx="122413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Citations: 48,781 as on 22-Oct-2018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International Journal of Computer Vision, 60(2), 91-110, 2004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 – Key Point Extraction</a:t>
            </a:r>
            <a:endParaRPr b="1"/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Stands for 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cale 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en-US"/>
              <a:t>nvariant </a:t>
            </a:r>
            <a:r>
              <a:rPr lang="en-US">
                <a:solidFill>
                  <a:srgbClr val="FF0000"/>
                </a:solidFill>
              </a:rPr>
              <a:t>F</a:t>
            </a:r>
            <a:r>
              <a:rPr lang="en-US"/>
              <a:t>eature 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/>
              <a:t>ransform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Patented by university of British Columbia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Similar to the one used in primate visual system (human, ape, monkey, etc.)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Transforms image data into scale-invariant coordinates</a:t>
            </a:r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Goal</a:t>
            </a:r>
            <a:endParaRPr b="1"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Extract distinctive invariant features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Correctly matched against a large database of features from many images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Invariance to image scale and rotation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Robustness to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Affine (rotation, scale, shear) distortion,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Change in 3D viewpoint,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Addition of noise,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Change in illumination.</a:t>
            </a:r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</Words>
  <PresentationFormat>On-screen Show (4:3)</PresentationFormat>
  <Paragraphs>355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Tahoma</vt:lpstr>
      <vt:lpstr>Noto Sans Symbols</vt:lpstr>
      <vt:lpstr>Times New Roman</vt:lpstr>
      <vt:lpstr>Kaushan Script</vt:lpstr>
      <vt:lpstr>Arial Narrow</vt:lpstr>
      <vt:lpstr>Blueprint</vt:lpstr>
      <vt:lpstr>Scale Invariant Feature Transform (SIFT)</vt:lpstr>
      <vt:lpstr>Salient Characteristics - Desirable</vt:lpstr>
      <vt:lpstr>Slide 3</vt:lpstr>
      <vt:lpstr>Slide 4</vt:lpstr>
      <vt:lpstr>Slide 5</vt:lpstr>
      <vt:lpstr>SIFT: David Lowe, UBC</vt:lpstr>
      <vt:lpstr>Slide 7</vt:lpstr>
      <vt:lpstr>SIFT – Key Point Extraction</vt:lpstr>
      <vt:lpstr>Goal</vt:lpstr>
      <vt:lpstr>Advantages</vt:lpstr>
      <vt:lpstr>Invariant Local Features</vt:lpstr>
      <vt:lpstr>Steps for Extracting Key Points (SIF Points)</vt:lpstr>
      <vt:lpstr>Scales</vt:lpstr>
      <vt:lpstr>Andrew Witkin (July 22, 1952 – September 12, 2010)</vt:lpstr>
      <vt:lpstr>Scale Space  (Witkin, IJCAI 1983)</vt:lpstr>
      <vt:lpstr>Scale Space</vt:lpstr>
      <vt:lpstr>Scale Space  (Witkin, IJCAI 1983)</vt:lpstr>
      <vt:lpstr>Scale Space </vt:lpstr>
      <vt:lpstr>Scale Space</vt:lpstr>
      <vt:lpstr>Scale Space in SIFT</vt:lpstr>
      <vt:lpstr>Scale Space – Maths </vt:lpstr>
      <vt:lpstr>Laplacian of Gaussian (LoG)</vt:lpstr>
      <vt:lpstr>Automatic Scale Selection </vt:lpstr>
      <vt:lpstr>Automatic Scale Selection </vt:lpstr>
      <vt:lpstr>Automatic Scale Selection </vt:lpstr>
      <vt:lpstr>Automatic Scale Selection </vt:lpstr>
      <vt:lpstr>Automatic Scale Selection </vt:lpstr>
      <vt:lpstr>Automatic Scale Selection </vt:lpstr>
      <vt:lpstr>Automatic Scale Selection </vt:lpstr>
      <vt:lpstr>Automatic Scale Selection </vt:lpstr>
      <vt:lpstr>What is a useful signature function?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Scale Space Blob Detector: Example</vt:lpstr>
      <vt:lpstr>Building Scale Space </vt:lpstr>
      <vt:lpstr>Approximation of LoG by Difference of Gaussians</vt:lpstr>
      <vt:lpstr>Slide 46</vt:lpstr>
      <vt:lpstr>Steps for Extracting Key Points (SIF Points)</vt:lpstr>
      <vt:lpstr>Building Scale Space </vt:lpstr>
      <vt:lpstr>Building Scale Space </vt:lpstr>
      <vt:lpstr>Scale / Octave</vt:lpstr>
      <vt:lpstr>Slide 51</vt:lpstr>
      <vt:lpstr>Approximate Keypoint Location</vt:lpstr>
      <vt:lpstr>How many scales per octave?</vt:lpstr>
      <vt:lpstr>How many scales per octave?</vt:lpstr>
      <vt:lpstr>Initial value of sigma</vt:lpstr>
      <vt:lpstr>Steps for Extracting Key Points (SIF Points)</vt:lpstr>
      <vt:lpstr>Scale Space Peak Detection</vt:lpstr>
      <vt:lpstr>Key Point Localization</vt:lpstr>
      <vt:lpstr>Key Point Localization</vt:lpstr>
      <vt:lpstr>Refine Key Point Localization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 Invariant Feature Transform (SIFT)</dc:title>
  <cp:lastModifiedBy>hp</cp:lastModifiedBy>
  <cp:revision>1</cp:revision>
  <dcterms:modified xsi:type="dcterms:W3CDTF">2018-11-11T15:31:13Z</dcterms:modified>
</cp:coreProperties>
</file>